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5" r:id="rId2"/>
    <p:sldMasterId id="2147486715" r:id="rId3"/>
  </p:sldMasterIdLst>
  <p:notesMasterIdLst>
    <p:notesMasterId r:id="rId58"/>
  </p:notesMasterIdLst>
  <p:handoutMasterIdLst>
    <p:handoutMasterId r:id="rId59"/>
  </p:handoutMasterIdLst>
  <p:sldIdLst>
    <p:sldId id="2142534349" r:id="rId4"/>
    <p:sldId id="2142534350" r:id="rId5"/>
    <p:sldId id="2142534315" r:id="rId6"/>
    <p:sldId id="2142534355" r:id="rId7"/>
    <p:sldId id="2142534333" r:id="rId8"/>
    <p:sldId id="2142534356" r:id="rId9"/>
    <p:sldId id="2142534359" r:id="rId10"/>
    <p:sldId id="2142534334" r:id="rId11"/>
    <p:sldId id="2142534341" r:id="rId12"/>
    <p:sldId id="2142534301" r:id="rId13"/>
    <p:sldId id="2142534302" r:id="rId14"/>
    <p:sldId id="2142534337" r:id="rId15"/>
    <p:sldId id="2142534338" r:id="rId16"/>
    <p:sldId id="2142534340" r:id="rId17"/>
    <p:sldId id="2142534339" r:id="rId18"/>
    <p:sldId id="2142534342" r:id="rId19"/>
    <p:sldId id="2142534344" r:id="rId20"/>
    <p:sldId id="2142534345" r:id="rId21"/>
    <p:sldId id="2142534360" r:id="rId22"/>
    <p:sldId id="2142534361" r:id="rId23"/>
    <p:sldId id="2142534362" r:id="rId24"/>
    <p:sldId id="2142534304" r:id="rId25"/>
    <p:sldId id="2142534335" r:id="rId26"/>
    <p:sldId id="2142534336" r:id="rId27"/>
    <p:sldId id="2142534363" r:id="rId28"/>
    <p:sldId id="2142534313" r:id="rId29"/>
    <p:sldId id="2142534312" r:id="rId30"/>
    <p:sldId id="2142534311" r:id="rId31"/>
    <p:sldId id="2142534319" r:id="rId32"/>
    <p:sldId id="2142534310" r:id="rId33"/>
    <p:sldId id="2142534320" r:id="rId34"/>
    <p:sldId id="2142534321" r:id="rId35"/>
    <p:sldId id="2142534309" r:id="rId36"/>
    <p:sldId id="2142534322" r:id="rId37"/>
    <p:sldId id="2142534308" r:id="rId38"/>
    <p:sldId id="2142534318" r:id="rId39"/>
    <p:sldId id="2142534329" r:id="rId40"/>
    <p:sldId id="2142534326" r:id="rId41"/>
    <p:sldId id="2142534330" r:id="rId42"/>
    <p:sldId id="2142534324" r:id="rId43"/>
    <p:sldId id="2142534325" r:id="rId44"/>
    <p:sldId id="2142534327" r:id="rId45"/>
    <p:sldId id="2142534307" r:id="rId46"/>
    <p:sldId id="2142534328" r:id="rId47"/>
    <p:sldId id="2142534323" r:id="rId48"/>
    <p:sldId id="2142534371" r:id="rId49"/>
    <p:sldId id="2142534372" r:id="rId50"/>
    <p:sldId id="2142534374" r:id="rId51"/>
    <p:sldId id="2142534370" r:id="rId52"/>
    <p:sldId id="2142534367" r:id="rId53"/>
    <p:sldId id="2142534352" r:id="rId54"/>
    <p:sldId id="2142534353" r:id="rId55"/>
    <p:sldId id="2142534354" r:id="rId56"/>
    <p:sldId id="2142534351" r:id="rId57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8" autoAdjust="0"/>
    <p:restoredTop sz="96259" autoAdjust="0"/>
  </p:normalViewPr>
  <p:slideViewPr>
    <p:cSldViewPr snapToGrid="0">
      <p:cViewPr varScale="1">
        <p:scale>
          <a:sx n="103" d="100"/>
          <a:sy n="103" d="100"/>
        </p:scale>
        <p:origin x="918" y="102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75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6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59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829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28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05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379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7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790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716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08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456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88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183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33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06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87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4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993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25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57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23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31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71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1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082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939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6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468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587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292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73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19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9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62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9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494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6" r:id="rId1"/>
    <p:sldLayoutId id="2147486697" r:id="rId2"/>
    <p:sldLayoutId id="2147486698" r:id="rId3"/>
    <p:sldLayoutId id="2147486699" r:id="rId4"/>
    <p:sldLayoutId id="2147486700" r:id="rId5"/>
    <p:sldLayoutId id="2147486701" r:id="rId6"/>
    <p:sldLayoutId id="2147486702" r:id="rId7"/>
    <p:sldLayoutId id="2147486703" r:id="rId8"/>
    <p:sldLayoutId id="2147486704" r:id="rId9"/>
    <p:sldLayoutId id="2147486705" r:id="rId10"/>
    <p:sldLayoutId id="2147486706" r:id="rId11"/>
    <p:sldLayoutId id="2147486707" r:id="rId12"/>
    <p:sldLayoutId id="2147486708" r:id="rId13"/>
    <p:sldLayoutId id="2147486709" r:id="rId14"/>
    <p:sldLayoutId id="2147486710" r:id="rId15"/>
    <p:sldLayoutId id="2147486711" r:id="rId16"/>
    <p:sldLayoutId id="2147486712" r:id="rId17"/>
    <p:sldLayoutId id="2147486713" r:id="rId18"/>
    <p:sldLayoutId id="214748671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6" r:id="rId1"/>
    <p:sldLayoutId id="2147486717" r:id="rId2"/>
    <p:sldLayoutId id="2147486718" r:id="rId3"/>
    <p:sldLayoutId id="2147486719" r:id="rId4"/>
    <p:sldLayoutId id="2147486720" r:id="rId5"/>
    <p:sldLayoutId id="2147486721" r:id="rId6"/>
    <p:sldLayoutId id="2147486722" r:id="rId7"/>
    <p:sldLayoutId id="2147486723" r:id="rId8"/>
    <p:sldLayoutId id="2147486724" r:id="rId9"/>
    <p:sldLayoutId id="2147486725" r:id="rId10"/>
    <p:sldLayoutId id="2147486726" r:id="rId11"/>
    <p:sldLayoutId id="2147486727" r:id="rId12"/>
    <p:sldLayoutId id="2147486728" r:id="rId13"/>
    <p:sldLayoutId id="2147486729" r:id="rId14"/>
    <p:sldLayoutId id="2147486730" r:id="rId15"/>
    <p:sldLayoutId id="2147486731" r:id="rId16"/>
    <p:sldLayoutId id="2147486732" r:id="rId17"/>
    <p:sldLayoutId id="2147486733" r:id="rId18"/>
    <p:sldLayoutId id="214748673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jonathan.zak@ibm.com" TargetMode="Externa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Forget ODBC!</a:t>
            </a:r>
            <a:br>
              <a:rPr lang="en-US" sz="5300" dirty="0"/>
            </a:br>
            <a:r>
              <a:rPr lang="en-US" sz="5300" dirty="0"/>
              <a:t>Here’s a New Db2 Connector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Jonathan Zak,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jonathan.zak@ibm.com</a:t>
            </a:r>
            <a:endParaRPr kumimoji="0" lang="en-US" sz="13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3"/>
              </a:rPr>
              <a:t>sanjula.ganepola@ibm.com</a:t>
            </a:r>
            <a:endParaRPr lang="en-US" sz="1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423AA-9050-AC15-58A5-034DAE62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Node.js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How to get started with Mapepire?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834999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 the mapepire client with: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npm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install @ibm/mapepire-js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.env file specifying: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HOST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USER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PASSWORD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PORT (this is the Mapepire server port)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FF2B3-A576-F6C0-11F6-BE396CFF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47" y="834999"/>
            <a:ext cx="6172200" cy="260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EA571-8C06-CD12-BF2B-45CEFE75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05" y="3505922"/>
            <a:ext cx="5617685" cy="31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Launch the Mapepire server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r>
              <a:rPr lang="en-US" b="0" i="0" dirty="0">
                <a:effectLst/>
                <a:latin typeface="+mj-lt"/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1F7BE-D85F-F339-4621-FB7CBF89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19" y="4027325"/>
            <a:ext cx="5720964" cy="9041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301412" y="4479391"/>
            <a:ext cx="146490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799A48-DC23-B553-3FC9-5CD0E373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98" y="2436246"/>
            <a:ext cx="3244514" cy="40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956296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commands as a batch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procedures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Explain a statement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server job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Check liveliness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Set config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trace data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1086662" y="1344212"/>
            <a:ext cx="10018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Use the connect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class.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152C4-1A89-0E88-D5F5-967BF3A7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1" b="-1"/>
          <a:stretch/>
        </p:blipFill>
        <p:spPr>
          <a:xfrm>
            <a:off x="1086661" y="2132470"/>
            <a:ext cx="10018677" cy="33813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Get the server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602672" y="1535078"/>
            <a:ext cx="10995277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getCertificate</a:t>
            </a:r>
            <a:r>
              <a:rPr lang="en-US" sz="2000" dirty="0">
                <a:latin typeface="+mj-lt"/>
                <a:ea typeface="Calibri"/>
                <a:cs typeface="Calibri"/>
              </a:rPr>
              <a:t> method to retrieve the TLS certificate from the db2 server.</a:t>
            </a:r>
          </a:p>
          <a:p>
            <a:pPr algn="ctr"/>
            <a:endParaRPr lang="en-US" sz="2000" dirty="0">
              <a:latin typeface="+mj-lt"/>
              <a:ea typeface="Calibri"/>
              <a:cs typeface="Calibri"/>
            </a:endParaRPr>
          </a:p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If the server is using a self-signed certificate, you can add it to your connection credentials to specify you trust this certificate.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E168D2-3C44-AEA0-10EA-E26D2F87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" y="3377646"/>
            <a:ext cx="10995278" cy="194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77" y="856322"/>
            <a:ext cx="10418847" cy="141532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construct a query.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Then call the queries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CA71D-5C50-BF42-1614-BEE1D7AE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58" r="2504" b="10979"/>
          <a:stretch/>
        </p:blipFill>
        <p:spPr>
          <a:xfrm>
            <a:off x="2256453" y="2271646"/>
            <a:ext cx="7679094" cy="1483568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B167E3-7889-CDA5-1B64-E212895F3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05089"/>
            <a:ext cx="6096000" cy="24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30" y="818860"/>
            <a:ext cx="10268138" cy="719327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You can execute a procedure the same way that you would execute an SQL statement!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5D14C-0492-373D-3989-9ACF5FDE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45" y="1721067"/>
            <a:ext cx="6825509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95" y="1175998"/>
            <a:ext cx="10995407" cy="854468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CL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 class to execute CL commands.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442DC79-505E-B693-143F-0FFFFA65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6" y="2479173"/>
            <a:ext cx="10995407" cy="27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806" y="876863"/>
            <a:ext cx="8232239" cy="212140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1670FF"/>
                </a:solidFill>
              </a:rPr>
              <a:t>query</a:t>
            </a:r>
            <a:r>
              <a:rPr lang="en-US" sz="2000" dirty="0"/>
              <a:t> method of </a:t>
            </a:r>
            <a:r>
              <a:rPr lang="en-US" sz="2000" dirty="0" err="1">
                <a:solidFill>
                  <a:srgbClr val="1670FF"/>
                </a:solidFill>
              </a:rPr>
              <a:t>SQLJob</a:t>
            </a:r>
            <a:r>
              <a:rPr lang="en-US" sz="2000" dirty="0"/>
              <a:t> to construct a query</a:t>
            </a:r>
          </a:p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Add the parameters for the prepared query</a:t>
            </a:r>
          </a:p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Then call the queries </a:t>
            </a:r>
            <a:r>
              <a:rPr lang="en-US" sz="2000" dirty="0">
                <a:solidFill>
                  <a:srgbClr val="1670FF"/>
                </a:solidFill>
              </a:rPr>
              <a:t>execute</a:t>
            </a:r>
            <a:r>
              <a:rPr lang="en-US" sz="2000" dirty="0"/>
              <a:t> method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FDB7-1D00-D7CB-24D7-188C363F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06" y="2582248"/>
            <a:ext cx="8232239" cy="38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Explain an SQL statement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1369030"/>
            <a:ext cx="11494581" cy="905284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1670FF"/>
                </a:solidFill>
              </a:rPr>
              <a:t>explain</a:t>
            </a:r>
            <a:r>
              <a:rPr lang="en-US" sz="2000" dirty="0"/>
              <a:t> method of </a:t>
            </a:r>
            <a:r>
              <a:rPr lang="en-US" sz="2000" dirty="0" err="1">
                <a:solidFill>
                  <a:srgbClr val="1670FF"/>
                </a:solidFill>
              </a:rPr>
              <a:t>SQLJob</a:t>
            </a:r>
            <a:r>
              <a:rPr lang="en-US" sz="2000" dirty="0"/>
              <a:t> to explain a SQL statement and return the result.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095E-A31D-2A86-1B55-E5586A49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3" y="2615983"/>
            <a:ext cx="11413933" cy="21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5713AF-C9DB-761B-0319-A30EC8F9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71" y="869529"/>
            <a:ext cx="9964257" cy="199843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construct a prepared statement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a 2D array of parameters to ensure the query is constructed as a batch operation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Then call the queries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14448-3BC1-EDDE-D30F-A589F689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72" y="2914622"/>
            <a:ext cx="9964256" cy="32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D4C27-3368-99B8-FB99-DA799AE6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48" y="3239588"/>
            <a:ext cx="7410207" cy="31863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CFE606-D00E-96AE-40F1-0E58E0F1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148" y="736227"/>
            <a:ext cx="7410207" cy="250522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Initialize a new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pool</a:t>
            </a:r>
            <a:r>
              <a:rPr lang="en-US" sz="2000" dirty="0">
                <a:latin typeface="+mj-lt"/>
              </a:rPr>
              <a:t> object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Call the pool’s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 to run a query using any free job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Call the pool’s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end</a:t>
            </a:r>
            <a:r>
              <a:rPr lang="en-US" sz="2000" dirty="0">
                <a:latin typeface="+mj-lt"/>
              </a:rPr>
              <a:t> method to destroy the pool and cleanup resources</a:t>
            </a:r>
          </a:p>
        </p:txBody>
      </p:sp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SQL Job that is running the query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20" y="1390046"/>
            <a:ext cx="1147096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getHostJob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class to return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that is running the query</a:t>
            </a:r>
            <a:endParaRPr lang="en-US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DAA1F-576B-2213-30E2-FC38A41D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16"/>
          <a:stretch/>
        </p:blipFill>
        <p:spPr>
          <a:xfrm>
            <a:off x="473838" y="2635785"/>
            <a:ext cx="11239731" cy="23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1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for the SQL job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78" y="1544770"/>
            <a:ext cx="11774620" cy="767251"/>
          </a:xfrm>
        </p:spPr>
        <p:txBody>
          <a:bodyPr lIns="91440" tIns="45720" rIns="91440" bIns="45720"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getStatus</a:t>
            </a:r>
            <a:r>
              <a:rPr lang="en-US" sz="2000" dirty="0">
                <a:latin typeface="+mj-lt"/>
              </a:rPr>
              <a:t> 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status of the job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Can be any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notStarted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connecting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ready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busy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ended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73DB3-138D-C852-26E0-0AD7C019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4" y="2877656"/>
            <a:ext cx="11299151" cy="18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state of the query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73" y="1227914"/>
            <a:ext cx="11371127" cy="1108154"/>
          </a:xfrm>
        </p:spPr>
        <p:txBody>
          <a:bodyPr lIns="91440" tIns="45720" rIns="91440" bIns="45720"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getState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class to return the state of the query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Can be one of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NOT_YET_RUN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RUN_MORE_DATA_AVAILABLE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RUN_DONE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sz="2000" dirty="0">
                <a:latin typeface="+mj-lt"/>
              </a:rPr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90A91-BE6C-7D2D-0091-B1EA7E3A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3" y="2919089"/>
            <a:ext cx="11371127" cy="21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count of pending transactions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27" y="1471493"/>
            <a:ext cx="10717347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getPendingTransactions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count of pending transactions.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3EE8-F308-D441-4D86-DA26EDB9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7" y="2918555"/>
            <a:ext cx="10717346" cy="19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number of ongoing requests for a job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41" y="1438970"/>
            <a:ext cx="11659517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getRunningCount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number of ongoing requests for the job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1F359-1CE7-6B6A-4A92-A40DF6A3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1" y="2733777"/>
            <a:ext cx="11659517" cy="19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6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trace file path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00" y="1609961"/>
            <a:ext cx="1059879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getTraceFilePath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file path of the trace file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677A0-3249-3F9B-E437-2185E8A5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1" y="2807017"/>
            <a:ext cx="10598798" cy="17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the backend log level</a:t>
            </a:r>
            <a:endParaRPr lang="en-US" b="1" kern="1200" baseline="0" dirty="0">
              <a:latin typeface="+mj-lt"/>
              <a:cs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3A2DE05-A47A-6F33-9E0B-DB7786AA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7" y="3624850"/>
            <a:ext cx="10971423" cy="1530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D8B81-90CF-9610-2F11-CECC80A679E8}"/>
              </a:ext>
            </a:extLst>
          </p:cNvPr>
          <p:cNvSpPr txBox="1"/>
          <p:nvPr/>
        </p:nvSpPr>
        <p:spPr>
          <a:xfrm>
            <a:off x="612239" y="1452645"/>
            <a:ext cx="1096752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setTraceConfig</a:t>
            </a:r>
            <a:r>
              <a:rPr lang="en-US" sz="2000" dirty="0">
                <a:latin typeface="+mj-lt"/>
                <a:ea typeface="Calibri"/>
                <a:cs typeface="Calibri"/>
              </a:rPr>
              <a:t>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SQLJob</a:t>
            </a:r>
            <a:r>
              <a:rPr lang="en-US" sz="2000" dirty="0">
                <a:latin typeface="+mj-lt"/>
                <a:ea typeface="Calibri"/>
                <a:cs typeface="Calibri"/>
              </a:rPr>
              <a:t> class to set the trace level and destination for the Mapepire server</a:t>
            </a:r>
            <a:endParaRPr lang="en-US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+mj-lt"/>
              <a:ea typeface="Calibri"/>
              <a:cs typeface="Calibri"/>
            </a:endParaRPr>
          </a:p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In this case we are sending the trace data to a file, and we are using the most verbose level of logging</a:t>
            </a:r>
            <a:endParaRPr lang="en-US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1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server trace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889" y="1623849"/>
            <a:ext cx="1006562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getTraceData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trace data from the backend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427E4-8A73-465B-8FD2-C5DDBC61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8" y="3017994"/>
            <a:ext cx="10065629" cy="17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90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Mapepire server version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76" y="1305157"/>
            <a:ext cx="11281846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getVersion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Mapepire server version.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92D98-41A5-DF8B-CFC2-A9A11D0C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" t="11913" r="2554" b="11307"/>
          <a:stretch/>
        </p:blipFill>
        <p:spPr>
          <a:xfrm>
            <a:off x="693575" y="2929812"/>
            <a:ext cx="10804849" cy="20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52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021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Forget ODBC! Here’s a New Db2 Connector - Jonathan Zak and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8203A-3A8D-6272-782B-194EB2C6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0C294-C14E-DC23-363B-8C905816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75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0F0E1-D251-B922-0B09-E2C123D25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723969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4870</TotalTime>
  <Words>2340</Words>
  <Application>Microsoft Office PowerPoint</Application>
  <PresentationFormat>Widescreen</PresentationFormat>
  <Paragraphs>430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1_Retrospect</vt:lpstr>
      <vt:lpstr>Retrospect</vt:lpstr>
      <vt:lpstr>Forget ODBC! Here’s a New 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started with Mapepire?</vt:lpstr>
      <vt:lpstr>Launch the Mapepire server</vt:lpstr>
      <vt:lpstr>Now it’s time to write some queries!</vt:lpstr>
      <vt:lpstr>Connecting to the database</vt:lpstr>
      <vt:lpstr>Get the server certificate</vt:lpstr>
      <vt:lpstr>Executing a query</vt:lpstr>
      <vt:lpstr>Executing a procedure</vt:lpstr>
      <vt:lpstr>Executing a CL command</vt:lpstr>
      <vt:lpstr>Executing a prepared statement</vt:lpstr>
      <vt:lpstr>Explain an SQL statement</vt:lpstr>
      <vt:lpstr>Executing a batch of statements</vt:lpstr>
      <vt:lpstr>Executing statements using a pool</vt:lpstr>
      <vt:lpstr>Retrieve the SQL Job that is running the query</vt:lpstr>
      <vt:lpstr>Retrieve the status for the SQL job </vt:lpstr>
      <vt:lpstr>Retrieve the state of the query</vt:lpstr>
      <vt:lpstr>Retrieve the count of pending transactions</vt:lpstr>
      <vt:lpstr>Retrieve the number of ongoing requests for a job</vt:lpstr>
      <vt:lpstr>Retrieve the trace file path </vt:lpstr>
      <vt:lpstr>Set the backend log level</vt:lpstr>
      <vt:lpstr>Retrieve the server trace data</vt:lpstr>
      <vt:lpstr>Retrieve the Mapepire server version</vt:lpstr>
      <vt:lpstr>PowerPoint Presentation</vt:lpstr>
      <vt:lpstr>PowerPoint Presentation</vt:lpstr>
      <vt:lpstr>PowerPoint Presentation</vt:lpstr>
      <vt:lpstr>Demo</vt:lpstr>
      <vt:lpstr>Any Questions?</vt:lpstr>
      <vt:lpstr>Important Links</vt:lpstr>
      <vt:lpstr>For More Information</vt:lpstr>
      <vt:lpstr>Forget ODBC! Here’s a New Db2 Connector - Jonathan Zak and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615</cp:revision>
  <dcterms:created xsi:type="dcterms:W3CDTF">2021-01-11T03:24:53Z</dcterms:created>
  <dcterms:modified xsi:type="dcterms:W3CDTF">2024-11-02T22:19:51Z</dcterms:modified>
</cp:coreProperties>
</file>